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5" r:id="rId4"/>
    <p:sldId id="257" r:id="rId5"/>
    <p:sldId id="258" r:id="rId6"/>
    <p:sldId id="269" r:id="rId7"/>
    <p:sldId id="260" r:id="rId8"/>
    <p:sldId id="262" r:id="rId9"/>
    <p:sldId id="266" r:id="rId10"/>
    <p:sldId id="268" r:id="rId11"/>
    <p:sldId id="259" r:id="rId12"/>
    <p:sldId id="264" r:id="rId13"/>
    <p:sldId id="267"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1002"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E53610-E561-4FD5-9E17-308F54FE15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BB6CF1-07A5-48D0-B52C-EEF56BDEAC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13672D-ADB8-4E6A-B94A-787CF325ED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A50E78-CF2E-4200-807E-92C4134630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A265E9-69B2-423B-A3F1-CB50FCB93BB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4CF551-CB8F-4AFD-BCEA-3817C8399B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F0FBF2E-45C7-4B2B-92A3-976007EAC8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6576BB9-C1AB-4A24-895D-EE2B9026A7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7862064-FE35-4650-9067-1779C63C4A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20C983-9EB7-4B2D-83B9-A47E056687F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BEB84D-7785-4773-BDBC-5AA076164A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8629E9D-CA20-4971-8E6E-2FF0D0663C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12.xml.rels><?xml version="1.0" encoding="UTF-8" standalone="yes"?>
<Relationships xmlns="http://schemas.openxmlformats.org/package/2006/relationships"><Relationship Id="rId3" Type="http://schemas.openxmlformats.org/officeDocument/2006/relationships/hyperlink" Target="http://www.whydoyousmoke.weebly.com/" TargetMode="External"/><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ANd9GcQ4Tyc7hklphsMEegap9an7MpbQK5VW530xp35aKocEBjQURe0e"/>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50" name="Rectangle 2"/>
          <p:cNvSpPr>
            <a:spLocks noGrp="1" noChangeArrowheads="1"/>
          </p:cNvSpPr>
          <p:nvPr>
            <p:ph type="ctrTitle"/>
          </p:nvPr>
        </p:nvSpPr>
        <p:spPr>
          <a:xfrm>
            <a:off x="685800" y="0"/>
            <a:ext cx="7772400" cy="1470025"/>
          </a:xfrm>
        </p:spPr>
        <p:txBody>
          <a:bodyPr/>
          <a:lstStyle/>
          <a:p>
            <a:pPr eaLnBrk="1" hangingPunct="1"/>
            <a:r>
              <a:rPr lang="en-US" dirty="0" smtClean="0"/>
              <a:t> </a:t>
            </a:r>
            <a:r>
              <a:rPr lang="en-US" dirty="0" smtClean="0">
                <a:solidFill>
                  <a:schemeClr val="bg1"/>
                </a:solidFill>
                <a:latin typeface="Snap ITC" pitchFamily="82" charset="0"/>
              </a:rPr>
              <a:t>SMOKING AND IT’S EFFECTS!</a:t>
            </a:r>
          </a:p>
        </p:txBody>
      </p:sp>
      <p:sp>
        <p:nvSpPr>
          <p:cNvPr id="4" name="Content Placeholder 2"/>
          <p:cNvSpPr txBox="1">
            <a:spLocks/>
          </p:cNvSpPr>
          <p:nvPr/>
        </p:nvSpPr>
        <p:spPr bwMode="auto">
          <a:xfrm>
            <a:off x="4343400" y="1752600"/>
            <a:ext cx="48006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0" cap="none" spc="0" normalizeH="0" baseline="0" noProof="0" dirty="0" smtClean="0">
                <a:ln>
                  <a:noFill/>
                </a:ln>
                <a:solidFill>
                  <a:srgbClr val="FFC000"/>
                </a:solidFill>
                <a:effectLst/>
                <a:uLnTx/>
                <a:uFillTx/>
                <a:latin typeface="+mn-lt"/>
                <a:ea typeface="+mn-ea"/>
                <a:cs typeface="+mn-cs"/>
              </a:rPr>
              <a:t>BY,</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smtClean="0">
                <a:ln>
                  <a:noFill/>
                </a:ln>
                <a:solidFill>
                  <a:srgbClr val="FF0000"/>
                </a:solidFill>
                <a:effectLst/>
                <a:uLnTx/>
                <a:uFillTx/>
                <a:latin typeface="Snap ITC" pitchFamily="82" charset="0"/>
                <a:ea typeface="+mn-ea"/>
                <a:cs typeface="+mn-cs"/>
              </a:rPr>
              <a:t>Ashwin.Hariharan And Group</a:t>
            </a:r>
            <a:endParaRPr kumimoji="0" lang="en-US" sz="3200" b="0" i="0" u="none" strike="noStrike" kern="0" cap="none" spc="0" normalizeH="0" baseline="0" noProof="0" dirty="0">
              <a:ln>
                <a:noFill/>
              </a:ln>
              <a:solidFill>
                <a:srgbClr val="FF0000"/>
              </a:solidFill>
              <a:effectLst/>
              <a:uLnTx/>
              <a:uFillTx/>
              <a:latin typeface="Snap ITC" pitchFamily="82"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pic>
        <p:nvPicPr>
          <p:cNvPr id="24578" name="Picture 2" descr="D:\AC070312l.jpg"/>
          <p:cNvPicPr>
            <a:picLocks noChangeAspect="1" noChangeArrowheads="1"/>
          </p:cNvPicPr>
          <p:nvPr/>
        </p:nvPicPr>
        <p:blipFill>
          <a:blip r:embed="rId3"/>
          <a:srcRect/>
          <a:stretch>
            <a:fillRect/>
          </a:stretch>
        </p:blipFill>
        <p:spPr bwMode="auto">
          <a:xfrm>
            <a:off x="5505450" y="4048125"/>
            <a:ext cx="3638550" cy="28098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600" dirty="0" smtClean="0">
                <a:latin typeface="Snap ITC" pitchFamily="82" charset="0"/>
              </a:rPr>
              <a:t>CAN YOU HELP SOMEONE STOP??</a:t>
            </a:r>
          </a:p>
        </p:txBody>
      </p:sp>
      <p:sp>
        <p:nvSpPr>
          <p:cNvPr id="5123" name="Rectangle 3"/>
          <p:cNvSpPr>
            <a:spLocks noGrp="1" noChangeArrowheads="1"/>
          </p:cNvSpPr>
          <p:nvPr>
            <p:ph type="body" idx="1"/>
          </p:nvPr>
        </p:nvSpPr>
        <p:spPr>
          <a:xfrm>
            <a:off x="152400" y="1600200"/>
            <a:ext cx="8763000" cy="5257800"/>
          </a:xfrm>
        </p:spPr>
        <p:txBody>
          <a:bodyPr/>
          <a:lstStyle/>
          <a:p>
            <a:pPr eaLnBrk="1" hangingPunct="1">
              <a:buBlip>
                <a:blip r:embed="rId3"/>
              </a:buBlip>
            </a:pPr>
            <a:r>
              <a:rPr lang="en-US" sz="2400" dirty="0" smtClean="0">
                <a:latin typeface="Comic Sans MS" pitchFamily="66" charset="0"/>
              </a:rPr>
              <a:t> </a:t>
            </a:r>
            <a:r>
              <a:rPr lang="en-US" sz="2300" dirty="0" smtClean="0">
                <a:latin typeface="Rockwell Extra Bold" pitchFamily="18" charset="0"/>
              </a:rPr>
              <a:t>You </a:t>
            </a:r>
            <a:r>
              <a:rPr lang="en-US" sz="2300" dirty="0" smtClean="0">
                <a:latin typeface="Rockwell Extra Bold" pitchFamily="18" charset="0"/>
              </a:rPr>
              <a:t>can definitely help them quit smoking by: </a:t>
            </a:r>
            <a:br>
              <a:rPr lang="en-US" sz="2300" dirty="0" smtClean="0">
                <a:latin typeface="Rockwell Extra Bold" pitchFamily="18" charset="0"/>
              </a:rPr>
            </a:br>
            <a:endParaRPr lang="en-US" sz="2300" dirty="0" smtClean="0">
              <a:latin typeface="Rockwell Extra Bold" pitchFamily="18" charset="0"/>
            </a:endParaRPr>
          </a:p>
          <a:p>
            <a:pPr eaLnBrk="1" hangingPunct="1">
              <a:buBlip>
                <a:blip r:embed="rId4"/>
              </a:buBlip>
            </a:pPr>
            <a:r>
              <a:rPr lang="en-US" sz="2300" dirty="0" smtClean="0">
                <a:latin typeface="Showcard Gothic" pitchFamily="82" charset="0"/>
                <a:cs typeface="Aharoni" pitchFamily="2" charset="-79"/>
              </a:rPr>
              <a:t>Supporting </a:t>
            </a:r>
            <a:r>
              <a:rPr lang="en-US" sz="2300" dirty="0" smtClean="0">
                <a:latin typeface="Showcard Gothic" pitchFamily="82" charset="0"/>
                <a:cs typeface="Aharoni" pitchFamily="2" charset="-79"/>
              </a:rPr>
              <a:t>them and motivating them in this cause</a:t>
            </a:r>
            <a:r>
              <a:rPr lang="en-US" sz="2300" dirty="0" smtClean="0">
                <a:latin typeface="Showcard Gothic" pitchFamily="82" charset="0"/>
                <a:cs typeface="Aharoni" pitchFamily="2" charset="-79"/>
              </a:rPr>
              <a:t>.  </a:t>
            </a:r>
            <a:r>
              <a:rPr lang="en-US" sz="2300" dirty="0" smtClean="0">
                <a:latin typeface="Showcard Gothic" pitchFamily="82" charset="0"/>
                <a:cs typeface="Aharoni" pitchFamily="2" charset="-79"/>
              </a:rPr>
              <a:t>Tell them about its harmful effects, about </a:t>
            </a:r>
            <a:r>
              <a:rPr lang="en-US" sz="2300" dirty="0" smtClean="0">
                <a:latin typeface="Showcard Gothic" pitchFamily="82" charset="0"/>
                <a:cs typeface="Aharoni" pitchFamily="2" charset="-79"/>
              </a:rPr>
              <a:t>the deadly diseases it CAUSES.</a:t>
            </a:r>
            <a:endParaRPr lang="en-US" sz="2300" dirty="0" smtClean="0">
              <a:latin typeface="Showcard Gothic" pitchFamily="82" charset="0"/>
              <a:cs typeface="Aharoni" pitchFamily="2" charset="-79"/>
            </a:endParaRPr>
          </a:p>
          <a:p>
            <a:pPr eaLnBrk="1" hangingPunct="1">
              <a:buBlip>
                <a:blip r:embed="rId4"/>
              </a:buBlip>
            </a:pPr>
            <a:r>
              <a:rPr lang="en-US" sz="2300" dirty="0" smtClean="0">
                <a:latin typeface="Showcard Gothic" pitchFamily="82" charset="0"/>
                <a:cs typeface="Aharoni" pitchFamily="2" charset="-79"/>
              </a:rPr>
              <a:t>      Highlight the consequences of smoking by showing what happens to ones teeth and lungs through illustrations. </a:t>
            </a:r>
          </a:p>
          <a:p>
            <a:pPr eaLnBrk="1" hangingPunct="1">
              <a:buBlip>
                <a:blip r:embed="rId4"/>
              </a:buBlip>
            </a:pPr>
            <a:r>
              <a:rPr lang="en-US" sz="2300" dirty="0" smtClean="0">
                <a:latin typeface="Showcard Gothic" pitchFamily="82" charset="0"/>
                <a:cs typeface="Aharoni" pitchFamily="2" charset="-79"/>
              </a:rPr>
              <a:t>      Tell them to throw there cigarette supply and not to buy any more cigarettes and show them how they can financially benefit by not buying cigarettes anymore. </a:t>
            </a:r>
            <a:br>
              <a:rPr lang="en-US" sz="2300" dirty="0" smtClean="0">
                <a:latin typeface="Showcard Gothic" pitchFamily="82" charset="0"/>
                <a:cs typeface="Aharoni" pitchFamily="2" charset="-79"/>
              </a:rPr>
            </a:br>
            <a:r>
              <a:rPr lang="en-US" sz="2300" dirty="0" smtClean="0">
                <a:latin typeface="Showcard Gothic" pitchFamily="82" charset="0"/>
                <a:cs typeface="Aharoni" pitchFamily="2" charset="-79"/>
              </a:rPr>
              <a:t>  </a:t>
            </a:r>
          </a:p>
          <a:p>
            <a:pPr eaLnBrk="1" hangingPunct="1">
              <a:buFontTx/>
              <a:buNone/>
            </a:pPr>
            <a:r>
              <a:rPr lang="en-US" sz="2300" dirty="0" smtClean="0">
                <a:latin typeface="Showcard Gothic" pitchFamily="82" charset="0"/>
                <a:cs typeface="Aharoni" pitchFamily="2" charset="-79"/>
              </a:rPr>
              <a:t>  </a:t>
            </a:r>
          </a:p>
          <a:p>
            <a:pPr eaLnBrk="1" hangingPunct="1"/>
            <a:endParaRPr lang="en-US" sz="2800" dirty="0" smtClean="0">
              <a:latin typeface="Showcard Gothic" pitchFamily="82" charset="0"/>
              <a:cs typeface="Aharoni" pitchFamily="2" charset="-79"/>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52400" y="0"/>
            <a:ext cx="8534400" cy="914400"/>
          </a:xfrm>
        </p:spPr>
        <p:txBody>
          <a:bodyPr/>
          <a:lstStyle/>
          <a:p>
            <a:r>
              <a:rPr lang="en-US" sz="4000" dirty="0" smtClean="0">
                <a:solidFill>
                  <a:srgbClr val="FF0000"/>
                </a:solidFill>
                <a:latin typeface="Snap ITC" pitchFamily="82" charset="0"/>
              </a:rPr>
              <a:t>WAYS TO STOP SMOKING</a:t>
            </a:r>
            <a:endParaRPr lang="en-US" dirty="0">
              <a:solidFill>
                <a:srgbClr val="FF0000"/>
              </a:solidFill>
              <a:latin typeface="Snap ITC" pitchFamily="82" charset="0"/>
            </a:endParaRPr>
          </a:p>
        </p:txBody>
      </p:sp>
      <p:sp>
        <p:nvSpPr>
          <p:cNvPr id="6146" name="Rectangle 3"/>
          <p:cNvSpPr>
            <a:spLocks noGrp="1" noChangeArrowheads="1"/>
          </p:cNvSpPr>
          <p:nvPr>
            <p:ph idx="1"/>
          </p:nvPr>
        </p:nvSpPr>
        <p:spPr>
          <a:xfrm>
            <a:off x="0" y="762000"/>
            <a:ext cx="9144000" cy="5791200"/>
          </a:xfrm>
        </p:spPr>
        <p:txBody>
          <a:bodyPr/>
          <a:lstStyle/>
          <a:p>
            <a:pPr eaLnBrk="1" hangingPunct="1">
              <a:lnSpc>
                <a:spcPct val="80000"/>
              </a:lnSpc>
              <a:buNone/>
            </a:pPr>
            <a:endParaRPr lang="en-US" sz="2000" dirty="0" smtClean="0"/>
          </a:p>
          <a:p>
            <a:pPr eaLnBrk="1" hangingPunct="1">
              <a:lnSpc>
                <a:spcPct val="80000"/>
              </a:lnSpc>
            </a:pPr>
            <a:r>
              <a:rPr lang="en-US" sz="2000" b="1" dirty="0" smtClean="0">
                <a:solidFill>
                  <a:srgbClr val="00B050"/>
                </a:solidFill>
              </a:rPr>
              <a:t>If you want to get involved with an anti-smoking campaign in your area, have your parents contact one of the following organizations.</a:t>
            </a:r>
          </a:p>
          <a:p>
            <a:pPr eaLnBrk="1" hangingPunct="1">
              <a:lnSpc>
                <a:spcPct val="80000"/>
              </a:lnSpc>
              <a:buFontTx/>
              <a:buNone/>
            </a:pPr>
            <a:r>
              <a:rPr lang="en-US" sz="2000" b="1" dirty="0" smtClean="0">
                <a:solidFill>
                  <a:srgbClr val="00B050"/>
                </a:solidFill>
              </a:rPr>
              <a:t>     If you </a:t>
            </a:r>
            <a:r>
              <a:rPr lang="en-US" sz="2000" b="1" dirty="0" smtClean="0">
                <a:solidFill>
                  <a:srgbClr val="00B050"/>
                </a:solidFill>
              </a:rPr>
              <a:t>know </a:t>
            </a:r>
            <a:r>
              <a:rPr lang="en-US" sz="2000" b="1" dirty="0" smtClean="0">
                <a:solidFill>
                  <a:srgbClr val="00B050"/>
                </a:solidFill>
              </a:rPr>
              <a:t>someone who wants to quit smoking, tell them about our web </a:t>
            </a:r>
            <a:r>
              <a:rPr lang="en-US" sz="2000" b="1" dirty="0" smtClean="0">
                <a:solidFill>
                  <a:srgbClr val="00B050"/>
                </a:solidFill>
              </a:rPr>
              <a:t>site :</a:t>
            </a:r>
            <a:endParaRPr lang="en-US" sz="2000" b="1" dirty="0" smtClean="0">
              <a:solidFill>
                <a:srgbClr val="00B050"/>
              </a:solidFill>
            </a:endParaRPr>
          </a:p>
          <a:p>
            <a:pPr eaLnBrk="1" hangingPunct="1">
              <a:lnSpc>
                <a:spcPct val="80000"/>
              </a:lnSpc>
              <a:buFontTx/>
              <a:buNone/>
            </a:pPr>
            <a:r>
              <a:rPr lang="en-US" sz="2000" b="1" dirty="0" smtClean="0">
                <a:solidFill>
                  <a:srgbClr val="00B050"/>
                </a:solidFill>
              </a:rPr>
              <a:t>         </a:t>
            </a:r>
            <a:r>
              <a:rPr lang="en-US" sz="2000" b="1" dirty="0" smtClean="0">
                <a:solidFill>
                  <a:srgbClr val="00B050"/>
                </a:solidFill>
                <a:hlinkClick r:id="rId3"/>
              </a:rPr>
              <a:t>www.whydoyousmoke.weebly.com</a:t>
            </a:r>
            <a:endParaRPr lang="en-US" sz="2000" b="1" dirty="0" smtClean="0">
              <a:solidFill>
                <a:srgbClr val="00B050"/>
              </a:solidFill>
            </a:endParaRPr>
          </a:p>
          <a:p>
            <a:pPr eaLnBrk="1" hangingPunct="1">
              <a:lnSpc>
                <a:spcPct val="80000"/>
              </a:lnSpc>
            </a:pPr>
            <a:r>
              <a:rPr lang="en-US" sz="2000" b="1" dirty="0" smtClean="0">
                <a:solidFill>
                  <a:srgbClr val="00B050"/>
                </a:solidFill>
              </a:rPr>
              <a:t>Promise that you'll never smoke by signing a pledge stating that you will be tobacco-free. Get family members and people in your community to join you.</a:t>
            </a:r>
          </a:p>
          <a:p>
            <a:pPr eaLnBrk="1" hangingPunct="1">
              <a:lnSpc>
                <a:spcPct val="80000"/>
              </a:lnSpc>
            </a:pPr>
            <a:r>
              <a:rPr lang="en-US" sz="2000" b="1" dirty="0" smtClean="0">
                <a:solidFill>
                  <a:srgbClr val="00B050"/>
                </a:solidFill>
              </a:rPr>
              <a:t>Look for tobacco advertising in your community and if you see it somewhere, write them a letter asking them to stop advertising.</a:t>
            </a:r>
          </a:p>
          <a:p>
            <a:pPr eaLnBrk="1" hangingPunct="1">
              <a:lnSpc>
                <a:spcPct val="80000"/>
              </a:lnSpc>
            </a:pPr>
            <a:r>
              <a:rPr lang="en-US" sz="2000" b="1" dirty="0" smtClean="0">
                <a:solidFill>
                  <a:srgbClr val="00B050"/>
                </a:solidFill>
              </a:rPr>
              <a:t>Contact local businesses and restaurants in your area that allow smoking and ask them to make their establishments smoke-free.</a:t>
            </a:r>
          </a:p>
          <a:p>
            <a:pPr eaLnBrk="1" hangingPunct="1">
              <a:lnSpc>
                <a:spcPct val="80000"/>
              </a:lnSpc>
            </a:pPr>
            <a:r>
              <a:rPr lang="en-US" sz="2000" b="1" dirty="0" smtClean="0">
                <a:solidFill>
                  <a:srgbClr val="00B050"/>
                </a:solidFill>
              </a:rPr>
              <a:t>Design your own anti-smoking t-shirt.</a:t>
            </a:r>
          </a:p>
          <a:p>
            <a:pPr eaLnBrk="1" hangingPunct="1">
              <a:lnSpc>
                <a:spcPct val="80000"/>
              </a:lnSpc>
            </a:pPr>
            <a:r>
              <a:rPr lang="en-US" sz="2000" b="1" dirty="0" smtClean="0">
                <a:solidFill>
                  <a:srgbClr val="00B050"/>
                </a:solidFill>
              </a:rPr>
              <a:t>Paint posters to encourage kids not to smoke. With your teacher's permission, hang them in classrooms, the school library and the cafeteria.</a:t>
            </a:r>
          </a:p>
          <a:p>
            <a:pPr eaLnBrk="1" hangingPunct="1">
              <a:lnSpc>
                <a:spcPct val="80000"/>
              </a:lnSpc>
            </a:pPr>
            <a:r>
              <a:rPr lang="en-US" sz="2000" b="1" dirty="0" smtClean="0">
                <a:solidFill>
                  <a:srgbClr val="00B050"/>
                </a:solidFill>
              </a:rPr>
              <a:t>Volunteer to speak to other students .</a:t>
            </a:r>
          </a:p>
          <a:p>
            <a:pPr eaLnBrk="1" hangingPunct="1">
              <a:lnSpc>
                <a:spcPct val="80000"/>
              </a:lnSpc>
            </a:pPr>
            <a:r>
              <a:rPr lang="en-US" sz="2000" b="1" dirty="0" smtClean="0">
                <a:solidFill>
                  <a:srgbClr val="00B050"/>
                </a:solidFill>
              </a:rPr>
              <a:t>Start an anti-smoking club with other kids at school.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868362"/>
          </a:xfrm>
        </p:spPr>
        <p:txBody>
          <a:bodyPr/>
          <a:lstStyle/>
          <a:p>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5400" b="1" dirty="0" smtClean="0">
                <a:ln w="18000">
                  <a:solidFill>
                    <a:schemeClr val="accent2">
                      <a:satMod val="140000"/>
                    </a:schemeClr>
                  </a:solidFill>
                  <a:prstDash val="solid"/>
                  <a:miter lim="800000"/>
                </a:ln>
                <a:solidFill>
                  <a:srgbClr val="FF0000"/>
                </a:solidFill>
                <a:effectLst>
                  <a:outerShdw blurRad="38100" dist="38100" dir="2700000" algn="tl">
                    <a:srgbClr val="000000">
                      <a:alpha val="43137"/>
                    </a:srgbClr>
                  </a:outerShdw>
                </a:effectLst>
                <a:latin typeface="Snap ITC" pitchFamily="82" charset="0"/>
              </a:rPr>
              <a:t>SOLUTION</a:t>
            </a:r>
            <a:r>
              <a:rPr lang="en-US" sz="5400" b="1" dirty="0" smtClean="0">
                <a:ln w="18000">
                  <a:solidFill>
                    <a:schemeClr val="accent2">
                      <a:satMod val="140000"/>
                    </a:schemeClr>
                  </a:solidFill>
                  <a:prstDash val="solid"/>
                  <a:miter lim="800000"/>
                </a:ln>
                <a:solidFill>
                  <a:srgbClr val="FF0000"/>
                </a:solidFill>
                <a:effectLst>
                  <a:outerShdw blurRad="38100" dist="38100" dir="2700000" algn="tl">
                    <a:srgbClr val="000000">
                      <a:alpha val="43137"/>
                    </a:srgbClr>
                  </a:outerShdw>
                </a:effectLst>
                <a:latin typeface="Snap ITC" pitchFamily="82" charset="0"/>
              </a:rPr>
              <a:t/>
            </a:r>
            <a:br>
              <a:rPr lang="en-US" sz="5400" b="1" dirty="0" smtClean="0">
                <a:ln w="18000">
                  <a:solidFill>
                    <a:schemeClr val="accent2">
                      <a:satMod val="140000"/>
                    </a:schemeClr>
                  </a:solidFill>
                  <a:prstDash val="solid"/>
                  <a:miter lim="800000"/>
                </a:ln>
                <a:solidFill>
                  <a:srgbClr val="FF0000"/>
                </a:solidFill>
                <a:effectLst>
                  <a:outerShdw blurRad="38100" dist="38100" dir="2700000" algn="tl">
                    <a:srgbClr val="000000">
                      <a:alpha val="43137"/>
                    </a:srgbClr>
                  </a:outerShdw>
                </a:effectLst>
                <a:latin typeface="Snap ITC" pitchFamily="82" charset="0"/>
              </a:rPr>
            </a:br>
            <a:r>
              <a:rPr lang="en-US" sz="3200" b="1" dirty="0" smtClean="0">
                <a:ln w="18000">
                  <a:solidFill>
                    <a:schemeClr val="accent2">
                      <a:satMod val="140000"/>
                    </a:schemeClr>
                  </a:solidFill>
                  <a:prstDash val="solid"/>
                  <a:miter lim="800000"/>
                </a:ln>
                <a:solidFill>
                  <a:srgbClr val="FF0000"/>
                </a:solidFill>
                <a:effectLst>
                  <a:outerShdw blurRad="38100" dist="38100" dir="2700000" algn="tl">
                    <a:srgbClr val="000000">
                      <a:alpha val="43137"/>
                    </a:srgbClr>
                  </a:outerShdw>
                </a:effectLst>
              </a:rPr>
              <a:t/>
            </a:r>
            <a:br>
              <a:rPr lang="en-US" sz="3200" b="1" dirty="0" smtClean="0">
                <a:ln w="18000">
                  <a:solidFill>
                    <a:schemeClr val="accent2">
                      <a:satMod val="140000"/>
                    </a:schemeClr>
                  </a:solidFill>
                  <a:prstDash val="solid"/>
                  <a:miter lim="800000"/>
                </a:ln>
                <a:solidFill>
                  <a:srgbClr val="FF0000"/>
                </a:solidFill>
                <a:effectLst>
                  <a:outerShdw blurRad="38100" dist="38100" dir="2700000" algn="tl">
                    <a:srgbClr val="000000">
                      <a:alpha val="43137"/>
                    </a:srgbClr>
                  </a:outerShdw>
                </a:effectLst>
              </a:rPr>
            </a:br>
            <a:r>
              <a:rPr lang="en-US" sz="3200" b="1" dirty="0" smtClean="0">
                <a:ln w="18000">
                  <a:solidFill>
                    <a:schemeClr val="accent2">
                      <a:satMod val="140000"/>
                    </a:schemeClr>
                  </a:solidFill>
                  <a:prstDash val="solid"/>
                  <a:miter lim="800000"/>
                </a:ln>
                <a:solidFill>
                  <a:srgbClr val="FF0000"/>
                </a:solidFill>
                <a:effectLst>
                  <a:outerShdw blurRad="38100" dist="38100" dir="2700000" algn="tl">
                    <a:srgbClr val="000000">
                      <a:alpha val="43137"/>
                    </a:srgbClr>
                  </a:outerShdw>
                </a:effectLst>
              </a:rPr>
              <a:t/>
            </a:r>
            <a:br>
              <a:rPr lang="en-US" sz="3200" b="1" dirty="0" smtClean="0">
                <a:ln w="18000">
                  <a:solidFill>
                    <a:schemeClr val="accent2">
                      <a:satMod val="140000"/>
                    </a:schemeClr>
                  </a:solidFill>
                  <a:prstDash val="solid"/>
                  <a:miter lim="800000"/>
                </a:ln>
                <a:solidFill>
                  <a:srgbClr val="FF0000"/>
                </a:solidFill>
                <a:effectLst>
                  <a:outerShdw blurRad="38100" dist="38100" dir="2700000" algn="tl">
                    <a:srgbClr val="000000">
                      <a:alpha val="43137"/>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105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105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en-US" sz="105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Rectangle 3"/>
          <p:cNvSpPr/>
          <p:nvPr/>
        </p:nvSpPr>
        <p:spPr>
          <a:xfrm>
            <a:off x="0" y="1828800"/>
            <a:ext cx="9144000" cy="2862322"/>
          </a:xfrm>
          <a:prstGeom prst="rect">
            <a:avLst/>
          </a:prstGeom>
          <a:noFill/>
        </p:spPr>
        <p:txBody>
          <a:bodyPr wrap="square" lIns="91440" tIns="45720" rIns="91440" bIns="45720">
            <a:spAutoFit/>
          </a:bodyPr>
          <a:lstStyle/>
          <a:p>
            <a:pPr algn="ctr"/>
            <a:r>
              <a:rPr lang="en-US" sz="3600" b="1" cap="none" spc="0" dirty="0" smtClean="0">
                <a:ln w="1905"/>
                <a:solidFill>
                  <a:srgbClr val="00B050"/>
                </a:solidFill>
                <a:effectLst>
                  <a:innerShdw blurRad="69850" dist="43180" dir="5400000">
                    <a:srgbClr val="000000">
                      <a:alpha val="65000"/>
                    </a:srgbClr>
                  </a:innerShdw>
                </a:effectLst>
              </a:rPr>
              <a:t>Quitting Smoking can Save Your Life</a:t>
            </a:r>
            <a:r>
              <a:rPr lang="en-US" sz="1050" b="1" cap="none" spc="0" dirty="0" smtClean="0">
                <a:ln w="1905"/>
                <a:solidFill>
                  <a:srgbClr val="00B050"/>
                </a:solidFill>
                <a:effectLst>
                  <a:innerShdw blurRad="69850" dist="43180" dir="5400000">
                    <a:srgbClr val="000000">
                      <a:alpha val="65000"/>
                    </a:srgbClr>
                  </a:innerShdw>
                </a:effectLst>
              </a:rPr>
              <a:t/>
            </a:r>
            <a:br>
              <a:rPr lang="en-US" sz="1050" b="1" cap="none" spc="0" dirty="0" smtClean="0">
                <a:ln w="1905"/>
                <a:solidFill>
                  <a:srgbClr val="00B050"/>
                </a:solidFill>
                <a:effectLst>
                  <a:innerShdw blurRad="69850" dist="43180" dir="5400000">
                    <a:srgbClr val="000000">
                      <a:alpha val="65000"/>
                    </a:srgbClr>
                  </a:innerShdw>
                </a:effectLst>
              </a:rPr>
            </a:b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health effects of smoking are serious, dead serious! the good news is that once you quit smoking your body begins to repair itself.</a:t>
            </a:r>
            <a:b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Stop wasting your life, time, and money on this deadly addiction.</a:t>
            </a:r>
            <a:b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400" b="1" cap="none" spc="0" dirty="0" smtClean="0">
                <a:ln w="1905"/>
                <a:solidFill>
                  <a:srgbClr val="FF0000"/>
                </a:solidFill>
                <a:effectLst>
                  <a:innerShdw blurRad="69850" dist="43180" dir="5400000">
                    <a:srgbClr val="000000">
                      <a:alpha val="65000"/>
                    </a:srgbClr>
                  </a:innerShdw>
                </a:effectLst>
              </a:rPr>
              <a:t>Quit smoking NOW!</a:t>
            </a:r>
            <a:endParaRPr lang="en-US" sz="2000" b="1" cap="none" spc="0" dirty="0">
              <a:ln w="1905"/>
              <a:solidFill>
                <a:srgbClr val="FF0000"/>
              </a:solidFill>
              <a:effectLst>
                <a:innerShdw blurRad="69850" dist="43180" dir="5400000">
                  <a:srgbClr val="000000">
                    <a:alpha val="65000"/>
                  </a:srgbClr>
                </a:innerShdw>
              </a:effectLst>
            </a:endParaRPr>
          </a:p>
        </p:txBody>
      </p:sp>
      <p:pic>
        <p:nvPicPr>
          <p:cNvPr id="23554" name="Picture 2" descr="D:\2f2a5_2774207464_a95f1c6410.jpg"/>
          <p:cNvPicPr>
            <a:picLocks noChangeAspect="1" noChangeArrowheads="1"/>
          </p:cNvPicPr>
          <p:nvPr/>
        </p:nvPicPr>
        <p:blipFill>
          <a:blip r:embed="rId3"/>
          <a:srcRect/>
          <a:stretch>
            <a:fillRect/>
          </a:stretch>
        </p:blipFill>
        <p:spPr bwMode="auto">
          <a:xfrm>
            <a:off x="0" y="4114800"/>
            <a:ext cx="3048000" cy="2743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0"/>
            <a:ext cx="8229600" cy="715963"/>
          </a:xfrm>
        </p:spPr>
        <p:txBody>
          <a:bodyPr/>
          <a:lstStyle/>
          <a:p>
            <a:r>
              <a:rPr lang="en-US" sz="3200" dirty="0" smtClean="0">
                <a:solidFill>
                  <a:srgbClr val="FFFF00"/>
                </a:solidFill>
                <a:latin typeface="Snap ITC" pitchFamily="82" charset="0"/>
              </a:rPr>
              <a:t>What is smoking?</a:t>
            </a:r>
            <a:endParaRPr lang="en-IN" sz="3200" dirty="0" smtClean="0">
              <a:solidFill>
                <a:srgbClr val="FFFF00"/>
              </a:solidFill>
              <a:latin typeface="Snap ITC" pitchFamily="82" charset="0"/>
            </a:endParaRPr>
          </a:p>
        </p:txBody>
      </p:sp>
      <p:sp>
        <p:nvSpPr>
          <p:cNvPr id="18435" name="Rectangle 3"/>
          <p:cNvSpPr>
            <a:spLocks noGrp="1" noChangeArrowheads="1"/>
          </p:cNvSpPr>
          <p:nvPr>
            <p:ph type="body" idx="1"/>
          </p:nvPr>
        </p:nvSpPr>
        <p:spPr>
          <a:xfrm>
            <a:off x="0" y="914400"/>
            <a:ext cx="9144000" cy="5059363"/>
          </a:xfrm>
        </p:spPr>
        <p:txBody>
          <a:bodyPr/>
          <a:lstStyle/>
          <a:p>
            <a:r>
              <a:rPr lang="en-US" sz="1800" dirty="0" smtClean="0">
                <a:solidFill>
                  <a:srgbClr val="FF0000"/>
                </a:solidFill>
                <a:latin typeface="Arial Black" pitchFamily="34" charset="0"/>
              </a:rPr>
              <a:t>Smoking is a practice in which a substance, most commonly tobacco or cannabis, is burned and the smoke is tasted or inhaled. </a:t>
            </a:r>
          </a:p>
          <a:p>
            <a:endParaRPr lang="en-US" sz="1800" dirty="0" smtClean="0">
              <a:solidFill>
                <a:srgbClr val="FF0000"/>
              </a:solidFill>
              <a:latin typeface="Arial Black" pitchFamily="34" charset="0"/>
            </a:endParaRPr>
          </a:p>
          <a:p>
            <a:r>
              <a:rPr lang="en-US" sz="1800" dirty="0" smtClean="0">
                <a:solidFill>
                  <a:srgbClr val="FF0000"/>
                </a:solidFill>
                <a:latin typeface="Arial Black" pitchFamily="34" charset="0"/>
              </a:rPr>
              <a:t>This is primarily </a:t>
            </a:r>
            <a:r>
              <a:rPr lang="en-US" sz="1800" dirty="0" smtClean="0">
                <a:solidFill>
                  <a:srgbClr val="FF0000"/>
                </a:solidFill>
                <a:latin typeface="Arial Black" pitchFamily="34" charset="0"/>
              </a:rPr>
              <a:t>practiced </a:t>
            </a:r>
            <a:r>
              <a:rPr lang="en-US" sz="1800" dirty="0" smtClean="0">
                <a:solidFill>
                  <a:srgbClr val="FF0000"/>
                </a:solidFill>
                <a:latin typeface="Arial Black" pitchFamily="34" charset="0"/>
              </a:rPr>
              <a:t>as a route of administration for through </a:t>
            </a:r>
            <a:r>
              <a:rPr lang="en-US" sz="1800" dirty="0" smtClean="0">
                <a:solidFill>
                  <a:srgbClr val="FF0000"/>
                </a:solidFill>
                <a:latin typeface="Arial Black" pitchFamily="34" charset="0"/>
              </a:rPr>
              <a:t>the </a:t>
            </a:r>
            <a:r>
              <a:rPr lang="en-US" sz="1800" dirty="0" smtClean="0">
                <a:solidFill>
                  <a:srgbClr val="FF0000"/>
                </a:solidFill>
                <a:latin typeface="Arial Black" pitchFamily="34" charset="0"/>
              </a:rPr>
              <a:t>recreational drug use, as combustion releases the active substances in drugs such as nicotine and makes them available for absorption e lungs.</a:t>
            </a:r>
          </a:p>
          <a:p>
            <a:endParaRPr lang="en-US" sz="1800" dirty="0" smtClean="0">
              <a:solidFill>
                <a:srgbClr val="FF0000"/>
              </a:solidFill>
              <a:latin typeface="Arial Black" pitchFamily="34" charset="0"/>
            </a:endParaRPr>
          </a:p>
          <a:p>
            <a:r>
              <a:rPr lang="en-IN" sz="1800" dirty="0" smtClean="0">
                <a:solidFill>
                  <a:srgbClr val="FF0000"/>
                </a:solidFill>
                <a:latin typeface="Arial Black" pitchFamily="34" charset="0"/>
              </a:rPr>
              <a:t>The most common method of smoking today is through cigarettes, primarily industrially manufactured but also hand-rolled from loose tobacco and rolling paper. Other smoking implements include pipes, cigars, bidis, hookahs, vaporizers and bongs.</a:t>
            </a:r>
          </a:p>
          <a:p>
            <a:pPr>
              <a:buFontTx/>
              <a:buNone/>
            </a:pPr>
            <a:r>
              <a:rPr lang="en-IN" sz="1800" dirty="0" smtClean="0">
                <a:solidFill>
                  <a:srgbClr val="FF0000"/>
                </a:solidFill>
                <a:latin typeface="Arial Black" pitchFamily="34" charset="0"/>
              </a:rPr>
              <a:t> </a:t>
            </a:r>
          </a:p>
          <a:p>
            <a:r>
              <a:rPr lang="en-IN" sz="1800" dirty="0" smtClean="0">
                <a:solidFill>
                  <a:srgbClr val="FF0000"/>
                </a:solidFill>
                <a:latin typeface="Arial Black" pitchFamily="34" charset="0"/>
              </a:rPr>
              <a:t>It has been suggested that smoking-related disease kills one half of all long term smokers but these diseases may also be contracted by non-smokers. A 2007 report states that about 4.9 million people worldwide each year die as a result of </a:t>
            </a:r>
            <a:r>
              <a:rPr lang="en-IN" sz="1800" dirty="0" smtClean="0">
                <a:solidFill>
                  <a:srgbClr val="FF0000"/>
                </a:solidFill>
                <a:latin typeface="Arial Black" pitchFamily="34" charset="0"/>
              </a:rPr>
              <a:t>smoking.</a:t>
            </a:r>
            <a:endParaRPr lang="en-IN" sz="1800" dirty="0" smtClean="0">
              <a:solidFill>
                <a:srgbClr val="FF0000"/>
              </a:solidFill>
              <a:latin typeface="Arial Black" pitchFamily="34" charset="0"/>
            </a:endParaRPr>
          </a:p>
          <a:p>
            <a:endParaRPr lang="en-IN" sz="1800" dirty="0" smtClean="0">
              <a:solidFill>
                <a:srgbClr val="FF0000"/>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lstStyle/>
          <a:p>
            <a:r>
              <a:rPr lang="en-US" dirty="0" smtClean="0">
                <a:solidFill>
                  <a:srgbClr val="FF0000"/>
                </a:solidFill>
                <a:latin typeface="Snap ITC" pitchFamily="82" charset="0"/>
              </a:rPr>
              <a:t>CAUSES OF SMOKING</a:t>
            </a:r>
            <a:endParaRPr lang="en-US" dirty="0">
              <a:solidFill>
                <a:srgbClr val="FF0000"/>
              </a:solidFill>
              <a:latin typeface="Snap ITC" pitchFamily="82" charset="0"/>
            </a:endParaRPr>
          </a:p>
        </p:txBody>
      </p:sp>
      <p:sp>
        <p:nvSpPr>
          <p:cNvPr id="3" name="Content Placeholder 2"/>
          <p:cNvSpPr>
            <a:spLocks noGrp="1"/>
          </p:cNvSpPr>
          <p:nvPr>
            <p:ph idx="1"/>
          </p:nvPr>
        </p:nvSpPr>
        <p:spPr>
          <a:xfrm>
            <a:off x="0" y="990600"/>
            <a:ext cx="9144000" cy="5867400"/>
          </a:xfrm>
        </p:spPr>
        <p:txBody>
          <a:bodyPr/>
          <a:lstStyle/>
          <a:p>
            <a:r>
              <a:rPr lang="en-US" sz="1950" dirty="0" smtClean="0">
                <a:solidFill>
                  <a:srgbClr val="FFC000"/>
                </a:solidFill>
                <a:latin typeface="Rockwell Extra Bold" pitchFamily="18" charset="0"/>
              </a:rPr>
              <a:t>Despite the prevalence of smoking, the factors that lead a person to start smoking are difficult to understand. In many cases, smoking is started at a young age due to peer pressure, tobacco advertising, or a concept that smoking is an acceptable behavior. Many people who start smoking have a family member or close friend who smokes.</a:t>
            </a:r>
          </a:p>
          <a:p>
            <a:endParaRPr lang="en-US" sz="1950" dirty="0" smtClean="0">
              <a:solidFill>
                <a:srgbClr val="FFC000"/>
              </a:solidFill>
              <a:latin typeface="Rockwell Extra Bold" pitchFamily="18" charset="0"/>
            </a:endParaRPr>
          </a:p>
          <a:p>
            <a:r>
              <a:rPr lang="en-US" sz="1950" dirty="0" smtClean="0">
                <a:solidFill>
                  <a:srgbClr val="FFC000"/>
                </a:solidFill>
                <a:latin typeface="Rockwell Extra Bold" pitchFamily="18" charset="0"/>
              </a:rPr>
              <a:t> Once started, cigarette smoking and chewing tobacco are difficult to stop. It is a well-known fact that smoking and chewing tobacco are behaviors that can become addictions due to the presence of nicotine and other chemicals generated from smoking. Like many other addictive substances, these chemicals trigger a series of biochemical reactions and pleasant sensations to which you can quickly become accustomed. Regular tobacco users eventually develop a need to experience these sensations in order to feel normal, which makes quitting a difficult challenge.</a:t>
            </a:r>
            <a:endParaRPr lang="en-US" sz="1950" dirty="0">
              <a:solidFill>
                <a:srgbClr val="FFC000"/>
              </a:solidFill>
              <a:latin typeface="Rockwell Extra Bol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228600"/>
            <a:ext cx="8534400" cy="1143000"/>
          </a:xfrm>
        </p:spPr>
        <p:txBody>
          <a:bodyPr/>
          <a:lstStyle/>
          <a:p>
            <a:pPr eaLnBrk="1" hangingPunct="1"/>
            <a:r>
              <a:rPr lang="en-US" sz="4000" dirty="0" smtClean="0">
                <a:solidFill>
                  <a:srgbClr val="FF0000"/>
                </a:solidFill>
                <a:latin typeface="Snap ITC" pitchFamily="82" charset="0"/>
              </a:rPr>
              <a:t>How is smoking Dangerous?</a:t>
            </a:r>
          </a:p>
        </p:txBody>
      </p:sp>
      <p:sp>
        <p:nvSpPr>
          <p:cNvPr id="3075" name="Rectangle 3"/>
          <p:cNvSpPr>
            <a:spLocks noGrp="1" noChangeArrowheads="1"/>
          </p:cNvSpPr>
          <p:nvPr>
            <p:ph type="body" idx="1"/>
          </p:nvPr>
        </p:nvSpPr>
        <p:spPr>
          <a:xfrm>
            <a:off x="0" y="1447800"/>
            <a:ext cx="9144000" cy="5257800"/>
          </a:xfrm>
        </p:spPr>
        <p:txBody>
          <a:bodyPr/>
          <a:lstStyle/>
          <a:p>
            <a:pPr>
              <a:lnSpc>
                <a:spcPct val="80000"/>
              </a:lnSpc>
            </a:pPr>
            <a:r>
              <a:rPr lang="en-US" sz="2400" dirty="0" smtClean="0">
                <a:solidFill>
                  <a:srgbClr val="FFFF00"/>
                </a:solidFill>
                <a:latin typeface="Comic Sans MS" pitchFamily="66" charset="0"/>
              </a:rPr>
              <a:t>Smoking can damage our body as it affects our lungs, brains and heart.</a:t>
            </a:r>
            <a:br>
              <a:rPr lang="en-US" sz="2400" dirty="0" smtClean="0">
                <a:solidFill>
                  <a:srgbClr val="FFFF00"/>
                </a:solidFill>
                <a:latin typeface="Comic Sans MS" pitchFamily="66" charset="0"/>
              </a:rPr>
            </a:br>
            <a:endParaRPr lang="en-US" sz="2400" dirty="0" smtClean="0">
              <a:solidFill>
                <a:srgbClr val="FFFF00"/>
              </a:solidFill>
              <a:latin typeface="Comic Sans MS" pitchFamily="66" charset="0"/>
            </a:endParaRPr>
          </a:p>
          <a:p>
            <a:pPr>
              <a:lnSpc>
                <a:spcPct val="80000"/>
              </a:lnSpc>
            </a:pPr>
            <a:r>
              <a:rPr lang="en-US" sz="2400" dirty="0" smtClean="0">
                <a:solidFill>
                  <a:srgbClr val="FFFF00"/>
                </a:solidFill>
                <a:latin typeface="Comic Sans MS" pitchFamily="66" charset="0"/>
              </a:rPr>
              <a:t>It causes many deadly diseases such as heart diseases, lung diseases, diabetes, blindness, it even causes cancerous diseases!!!</a:t>
            </a:r>
          </a:p>
          <a:p>
            <a:pPr>
              <a:lnSpc>
                <a:spcPct val="80000"/>
              </a:lnSpc>
              <a:buFontTx/>
              <a:buNone/>
            </a:pPr>
            <a:endParaRPr lang="en-US" sz="2400" dirty="0" smtClean="0">
              <a:solidFill>
                <a:srgbClr val="FFFF00"/>
              </a:solidFill>
              <a:latin typeface="Comic Sans MS" pitchFamily="66" charset="0"/>
            </a:endParaRPr>
          </a:p>
          <a:p>
            <a:pPr>
              <a:lnSpc>
                <a:spcPct val="80000"/>
              </a:lnSpc>
            </a:pPr>
            <a:r>
              <a:rPr lang="en-US" sz="2400" dirty="0" smtClean="0">
                <a:solidFill>
                  <a:srgbClr val="FFFF00"/>
                </a:solidFill>
                <a:latin typeface="Comic Sans MS" pitchFamily="66" charset="0"/>
              </a:rPr>
              <a:t>Tobacco contains the chemical nicotine which can easily get us addicted to smoking.</a:t>
            </a:r>
            <a:br>
              <a:rPr lang="en-US" sz="2400" dirty="0" smtClean="0">
                <a:solidFill>
                  <a:srgbClr val="FFFF00"/>
                </a:solidFill>
                <a:latin typeface="Comic Sans MS" pitchFamily="66" charset="0"/>
              </a:rPr>
            </a:br>
            <a:endParaRPr lang="en-US" sz="2400" dirty="0" smtClean="0">
              <a:solidFill>
                <a:srgbClr val="FFFF00"/>
              </a:solidFill>
              <a:latin typeface="Comic Sans MS" pitchFamily="66" charset="0"/>
            </a:endParaRPr>
          </a:p>
          <a:p>
            <a:pPr>
              <a:lnSpc>
                <a:spcPct val="80000"/>
              </a:lnSpc>
            </a:pPr>
            <a:r>
              <a:rPr lang="en-US" sz="2400" dirty="0" smtClean="0">
                <a:solidFill>
                  <a:srgbClr val="FFFF00"/>
                </a:solidFill>
                <a:latin typeface="Comic Sans MS" pitchFamily="66" charset="0"/>
              </a:rPr>
              <a:t>The more you smoke, the more you want to continue to smoke. Your body becomes physically dependent on the drug and begins to crave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990600"/>
          </a:xfrm>
        </p:spPr>
        <p:txBody>
          <a:bodyPr/>
          <a:lstStyle/>
          <a:p>
            <a:pPr eaLnBrk="1" hangingPunct="1"/>
            <a:r>
              <a:rPr lang="en-US" sz="3600" dirty="0" smtClean="0">
                <a:solidFill>
                  <a:srgbClr val="FFFF00"/>
                </a:solidFill>
                <a:latin typeface="Snap ITC" pitchFamily="82" charset="0"/>
              </a:rPr>
              <a:t>Is smoking cool?</a:t>
            </a:r>
          </a:p>
        </p:txBody>
      </p:sp>
      <p:sp>
        <p:nvSpPr>
          <p:cNvPr id="4099" name="Rectangle 3"/>
          <p:cNvSpPr>
            <a:spLocks noGrp="1" noChangeArrowheads="1"/>
          </p:cNvSpPr>
          <p:nvPr>
            <p:ph type="body" idx="1"/>
          </p:nvPr>
        </p:nvSpPr>
        <p:spPr>
          <a:xfrm>
            <a:off x="0" y="990600"/>
            <a:ext cx="9144000" cy="5410200"/>
          </a:xfrm>
        </p:spPr>
        <p:txBody>
          <a:bodyPr/>
          <a:lstStyle/>
          <a:p>
            <a:pPr eaLnBrk="1" hangingPunct="1"/>
            <a:r>
              <a:rPr lang="en-US" sz="2000" b="1" dirty="0" smtClean="0">
                <a:solidFill>
                  <a:srgbClr val="FFC000"/>
                </a:solidFill>
                <a:latin typeface="Comic Sans MS" pitchFamily="66" charset="0"/>
              </a:rPr>
              <a:t>Peer pressure is when someone is telling you what to do but you don't want to because you think it's bad.</a:t>
            </a:r>
            <a:r>
              <a:rPr lang="en-US" b="1" dirty="0" smtClean="0">
                <a:solidFill>
                  <a:srgbClr val="FFC000"/>
                </a:solidFill>
              </a:rPr>
              <a:t> </a:t>
            </a:r>
            <a:r>
              <a:rPr lang="en-US" sz="2000" b="1" dirty="0" smtClean="0">
                <a:solidFill>
                  <a:srgbClr val="FFC000"/>
                </a:solidFill>
                <a:latin typeface="Comic Sans MS" pitchFamily="66" charset="0"/>
              </a:rPr>
              <a:t>Sometimes, people think that it is popular or cool to smoke. Sometimes peers try to get you to smoke with them.</a:t>
            </a:r>
            <a:r>
              <a:rPr lang="en-IN" b="1" dirty="0" smtClean="0">
                <a:solidFill>
                  <a:srgbClr val="FFC000"/>
                </a:solidFill>
              </a:rPr>
              <a:t> </a:t>
            </a:r>
          </a:p>
          <a:p>
            <a:pPr eaLnBrk="1" hangingPunct="1"/>
            <a:r>
              <a:rPr lang="en-US" sz="2000" b="1" dirty="0" smtClean="0">
                <a:solidFill>
                  <a:srgbClr val="FFC000"/>
                </a:solidFill>
                <a:latin typeface="Comic Sans MS" pitchFamily="66" charset="0"/>
              </a:rPr>
              <a:t>But is it really cool or popular to smoke? Here is what happens to people who smoke a lot.</a:t>
            </a:r>
            <a:r>
              <a:rPr lang="en-US" sz="2000" dirty="0" smtClean="0">
                <a:latin typeface="Comic Sans MS" pitchFamily="66" charset="0"/>
              </a:rPr>
              <a:t/>
            </a:r>
            <a:br>
              <a:rPr lang="en-US" sz="2000" dirty="0" smtClean="0">
                <a:latin typeface="Comic Sans MS" pitchFamily="66" charset="0"/>
              </a:rPr>
            </a:br>
            <a:endParaRPr lang="en-US" sz="2000" dirty="0" smtClean="0">
              <a:latin typeface="Comic Sans MS" pitchFamily="66" charset="0"/>
            </a:endParaRPr>
          </a:p>
          <a:p>
            <a:pPr eaLnBrk="1" hangingPunct="1">
              <a:buFontTx/>
              <a:buNone/>
            </a:pPr>
            <a:r>
              <a:rPr lang="en-US" sz="2000" dirty="0" smtClean="0">
                <a:latin typeface="Comic Sans MS" pitchFamily="66" charset="0"/>
              </a:rPr>
              <a:t>                  </a:t>
            </a:r>
            <a:endParaRPr lang="en-US" sz="2000" dirty="0" smtClean="0">
              <a:latin typeface="Comic Sans MS" pitchFamily="66" charset="0"/>
            </a:endParaRPr>
          </a:p>
          <a:p>
            <a:pPr eaLnBrk="1" hangingPunct="1">
              <a:buFontTx/>
              <a:buNone/>
            </a:pPr>
            <a:r>
              <a:rPr lang="en-US" sz="2400" dirty="0" smtClean="0">
                <a:solidFill>
                  <a:schemeClr val="bg1"/>
                </a:solidFill>
                <a:latin typeface="Showcard Gothic" pitchFamily="82" charset="0"/>
              </a:rPr>
              <a:t>   </a:t>
            </a:r>
            <a:r>
              <a:rPr lang="en-US" sz="2400" dirty="0" smtClean="0">
                <a:solidFill>
                  <a:schemeClr val="bg1"/>
                </a:solidFill>
                <a:latin typeface="Showcard Gothic" pitchFamily="82" charset="0"/>
              </a:rPr>
              <a:t>                 I </a:t>
            </a:r>
            <a:r>
              <a:rPr lang="en-US" sz="2400" dirty="0" smtClean="0">
                <a:solidFill>
                  <a:schemeClr val="bg1"/>
                </a:solidFill>
                <a:latin typeface="Showcard Gothic" pitchFamily="82" charset="0"/>
              </a:rPr>
              <a:t>don’t think this is cool, do you?</a:t>
            </a:r>
          </a:p>
        </p:txBody>
      </p:sp>
      <p:sp>
        <p:nvSpPr>
          <p:cNvPr id="4102" name="AutoShape 6" descr="2Q=="/>
          <p:cNvSpPr>
            <a:spLocks noChangeAspect="1" noChangeArrowheads="1"/>
          </p:cNvSpPr>
          <p:nvPr/>
        </p:nvSpPr>
        <p:spPr bwMode="auto">
          <a:xfrm>
            <a:off x="117475" y="-26988"/>
            <a:ext cx="1628775" cy="781051"/>
          </a:xfrm>
          <a:prstGeom prst="rect">
            <a:avLst/>
          </a:prstGeom>
          <a:noFill/>
        </p:spPr>
        <p:txBody>
          <a:bodyPr/>
          <a:lstStyle/>
          <a:p>
            <a:endParaRPr lang="en-US"/>
          </a:p>
        </p:txBody>
      </p:sp>
      <p:sp>
        <p:nvSpPr>
          <p:cNvPr id="4104" name="AutoShape 8" descr="2Q=="/>
          <p:cNvSpPr>
            <a:spLocks noChangeAspect="1" noChangeArrowheads="1"/>
          </p:cNvSpPr>
          <p:nvPr/>
        </p:nvSpPr>
        <p:spPr bwMode="auto">
          <a:xfrm>
            <a:off x="117475" y="-26988"/>
            <a:ext cx="1628775" cy="781051"/>
          </a:xfrm>
          <a:prstGeom prst="rect">
            <a:avLst/>
          </a:prstGeom>
          <a:noFill/>
        </p:spPr>
        <p:txBody>
          <a:bodyPr/>
          <a:lstStyle/>
          <a:p>
            <a:endParaRPr lang="en-US"/>
          </a:p>
        </p:txBody>
      </p:sp>
      <p:pic>
        <p:nvPicPr>
          <p:cNvPr id="4106" name="Picture 10" descr="ANd9GcQRolVTKjzfJY-6u-FKbJmqL5BZvmuTRvKcb3qS8ZbMuV_HCA0"/>
          <p:cNvPicPr>
            <a:picLocks noChangeAspect="1" noChangeArrowheads="1"/>
          </p:cNvPicPr>
          <p:nvPr/>
        </p:nvPicPr>
        <p:blipFill>
          <a:blip r:embed="rId3"/>
          <a:srcRect/>
          <a:stretch>
            <a:fillRect/>
          </a:stretch>
        </p:blipFill>
        <p:spPr bwMode="auto">
          <a:xfrm>
            <a:off x="7086600" y="5029200"/>
            <a:ext cx="2057400" cy="1828800"/>
          </a:xfrm>
          <a:prstGeom prst="rect">
            <a:avLst/>
          </a:prstGeom>
          <a:noFill/>
        </p:spPr>
      </p:pic>
      <p:sp>
        <p:nvSpPr>
          <p:cNvPr id="4114" name="AutoShape 18" descr="Z"/>
          <p:cNvSpPr>
            <a:spLocks noChangeAspect="1" noChangeArrowheads="1"/>
          </p:cNvSpPr>
          <p:nvPr/>
        </p:nvSpPr>
        <p:spPr bwMode="auto">
          <a:xfrm>
            <a:off x="117475" y="-26988"/>
            <a:ext cx="1724025" cy="1295401"/>
          </a:xfrm>
          <a:prstGeom prst="rect">
            <a:avLst/>
          </a:prstGeom>
          <a:noFill/>
        </p:spPr>
        <p:txBody>
          <a:bodyPr/>
          <a:lstStyle/>
          <a:p>
            <a:endParaRPr lang="en-US"/>
          </a:p>
        </p:txBody>
      </p:sp>
      <p:sp>
        <p:nvSpPr>
          <p:cNvPr id="4116" name="AutoShape 20" descr="Z"/>
          <p:cNvSpPr>
            <a:spLocks noChangeAspect="1" noChangeArrowheads="1"/>
          </p:cNvSpPr>
          <p:nvPr/>
        </p:nvSpPr>
        <p:spPr bwMode="auto">
          <a:xfrm>
            <a:off x="117475" y="-26988"/>
            <a:ext cx="1724025" cy="1295401"/>
          </a:xfrm>
          <a:prstGeom prst="rect">
            <a:avLst/>
          </a:prstGeom>
          <a:noFill/>
        </p:spPr>
        <p:txBody>
          <a:bodyPr/>
          <a:lstStyle/>
          <a:p>
            <a:endParaRPr lang="en-US"/>
          </a:p>
        </p:txBody>
      </p:sp>
      <p:pic>
        <p:nvPicPr>
          <p:cNvPr id="4117" name="Picture 21" descr="bad teeth"/>
          <p:cNvPicPr>
            <a:picLocks noChangeAspect="1" noChangeArrowheads="1"/>
          </p:cNvPicPr>
          <p:nvPr/>
        </p:nvPicPr>
        <p:blipFill>
          <a:blip r:embed="rId4"/>
          <a:srcRect/>
          <a:stretch>
            <a:fillRect/>
          </a:stretch>
        </p:blipFill>
        <p:spPr bwMode="auto">
          <a:xfrm>
            <a:off x="7191375" y="3276600"/>
            <a:ext cx="1952625" cy="1524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xfrm>
            <a:off x="457200" y="0"/>
            <a:ext cx="8229600" cy="487362"/>
          </a:xfrm>
        </p:spPr>
        <p:txBody>
          <a:bodyPr/>
          <a:lstStyle/>
          <a:p>
            <a:r>
              <a:rPr lang="en-US" sz="3200" dirty="0" smtClean="0">
                <a:solidFill>
                  <a:srgbClr val="FF0000"/>
                </a:solidFill>
                <a:latin typeface="Snap ITC" pitchFamily="82" charset="0"/>
              </a:rPr>
              <a:t>An Interview with Smoker</a:t>
            </a:r>
            <a:endParaRPr lang="en-IN" sz="3200" dirty="0" smtClean="0">
              <a:solidFill>
                <a:srgbClr val="FF0000"/>
              </a:solidFill>
              <a:latin typeface="Snap ITC" pitchFamily="82" charset="0"/>
            </a:endParaRPr>
          </a:p>
        </p:txBody>
      </p:sp>
      <p:sp>
        <p:nvSpPr>
          <p:cNvPr id="6149" name="Rectangle 5"/>
          <p:cNvSpPr>
            <a:spLocks noGrp="1" noChangeArrowheads="1"/>
          </p:cNvSpPr>
          <p:nvPr>
            <p:ph type="body" idx="4294967295"/>
          </p:nvPr>
        </p:nvSpPr>
        <p:spPr>
          <a:xfrm>
            <a:off x="381000" y="609600"/>
            <a:ext cx="8305800" cy="6019800"/>
          </a:xfrm>
        </p:spPr>
        <p:txBody>
          <a:bodyPr/>
          <a:lstStyle/>
          <a:p>
            <a:pPr>
              <a:lnSpc>
                <a:spcPct val="80000"/>
              </a:lnSpc>
            </a:pPr>
            <a:r>
              <a:rPr lang="en-IN" sz="2000" dirty="0" smtClean="0">
                <a:solidFill>
                  <a:srgbClr val="FFC000"/>
                </a:solidFill>
                <a:latin typeface="Showcard Gothic" pitchFamily="82" charset="0"/>
              </a:rPr>
              <a:t>Simyan:</a:t>
            </a:r>
            <a:r>
              <a:rPr lang="en-IN" sz="2000" dirty="0" smtClean="0">
                <a:latin typeface="Comic Sans MS" pitchFamily="66" charset="0"/>
              </a:rPr>
              <a:t> So Smoker can you tell me the reason behind your name?</a:t>
            </a:r>
          </a:p>
          <a:p>
            <a:pPr>
              <a:lnSpc>
                <a:spcPct val="80000"/>
              </a:lnSpc>
            </a:pPr>
            <a:endParaRPr lang="en-IN" sz="2000" dirty="0" smtClean="0">
              <a:latin typeface="Comic Sans MS" pitchFamily="66" charset="0"/>
            </a:endParaRPr>
          </a:p>
          <a:p>
            <a:pPr>
              <a:lnSpc>
                <a:spcPct val="80000"/>
              </a:lnSpc>
            </a:pPr>
            <a:r>
              <a:rPr lang="en-IN" sz="2000" dirty="0" smtClean="0">
                <a:solidFill>
                  <a:srgbClr val="FFFF00"/>
                </a:solidFill>
                <a:latin typeface="Rockwell Extra Bold" pitchFamily="18" charset="0"/>
              </a:rPr>
              <a:t>Smoker:</a:t>
            </a:r>
            <a:r>
              <a:rPr lang="en-IN" sz="2000" dirty="0" smtClean="0">
                <a:latin typeface="Comic Sans MS" pitchFamily="66" charset="0"/>
              </a:rPr>
              <a:t> I smoke a lot so people started calling me Smoker.</a:t>
            </a:r>
            <a:br>
              <a:rPr lang="en-IN" sz="2000" dirty="0" smtClean="0">
                <a:latin typeface="Comic Sans MS" pitchFamily="66" charset="0"/>
              </a:rPr>
            </a:br>
            <a:endParaRPr lang="en-IN" sz="2000" dirty="0" smtClean="0">
              <a:latin typeface="Showcard Gothic" pitchFamily="82" charset="0"/>
            </a:endParaRPr>
          </a:p>
          <a:p>
            <a:pPr>
              <a:lnSpc>
                <a:spcPct val="80000"/>
              </a:lnSpc>
            </a:pPr>
            <a:r>
              <a:rPr lang="en-IN" sz="2000" dirty="0" smtClean="0">
                <a:solidFill>
                  <a:srgbClr val="FFC000"/>
                </a:solidFill>
                <a:latin typeface="Showcard Gothic" pitchFamily="82" charset="0"/>
              </a:rPr>
              <a:t>Simyan:</a:t>
            </a:r>
            <a:r>
              <a:rPr lang="en-IN" sz="2000" dirty="0" smtClean="0">
                <a:latin typeface="Showcard Gothic" pitchFamily="82" charset="0"/>
              </a:rPr>
              <a:t> </a:t>
            </a:r>
            <a:r>
              <a:rPr lang="en-IN" sz="2000" dirty="0" smtClean="0">
                <a:latin typeface="Comic Sans MS" pitchFamily="66" charset="0"/>
              </a:rPr>
              <a:t>Does this bother you? And how did you get into smoking?</a:t>
            </a:r>
          </a:p>
          <a:p>
            <a:pPr>
              <a:lnSpc>
                <a:spcPct val="80000"/>
              </a:lnSpc>
            </a:pPr>
            <a:endParaRPr lang="en-IN" sz="2000" dirty="0" smtClean="0">
              <a:latin typeface="Comic Sans MS" pitchFamily="66" charset="0"/>
            </a:endParaRPr>
          </a:p>
          <a:p>
            <a:pPr>
              <a:lnSpc>
                <a:spcPct val="80000"/>
              </a:lnSpc>
            </a:pPr>
            <a:r>
              <a:rPr lang="en-IN" sz="2000" dirty="0" smtClean="0">
                <a:solidFill>
                  <a:srgbClr val="FFFF00"/>
                </a:solidFill>
                <a:latin typeface="Rockwell Extra Bold" pitchFamily="18" charset="0"/>
              </a:rPr>
              <a:t>Smoker : </a:t>
            </a:r>
            <a:r>
              <a:rPr lang="en-IN" sz="2000" dirty="0" smtClean="0">
                <a:latin typeface="Comic Sans MS" pitchFamily="66" charset="0"/>
              </a:rPr>
              <a:t>Well it does bother me because it keeps reminding me how miserable my life has become. I started smoking 7 years back when I was 19 years old. My friends told me that I can become cool and popular by smoking and so I started smoking and now I am addicted to it.</a:t>
            </a:r>
            <a:br>
              <a:rPr lang="en-IN" sz="2000" dirty="0" smtClean="0">
                <a:latin typeface="Comic Sans MS" pitchFamily="66" charset="0"/>
              </a:rPr>
            </a:br>
            <a:endParaRPr lang="en-IN" sz="2000" dirty="0" smtClean="0">
              <a:latin typeface="Comic Sans MS" pitchFamily="66" charset="0"/>
            </a:endParaRPr>
          </a:p>
          <a:p>
            <a:pPr>
              <a:lnSpc>
                <a:spcPct val="80000"/>
              </a:lnSpc>
            </a:pPr>
            <a:r>
              <a:rPr lang="en-IN" sz="2000" dirty="0" smtClean="0">
                <a:solidFill>
                  <a:srgbClr val="FFC000"/>
                </a:solidFill>
                <a:latin typeface="Showcard Gothic" pitchFamily="82" charset="0"/>
              </a:rPr>
              <a:t>Simyan:</a:t>
            </a:r>
            <a:r>
              <a:rPr lang="en-IN" sz="2000" dirty="0" smtClean="0">
                <a:latin typeface="Comic Sans MS" pitchFamily="66" charset="0"/>
              </a:rPr>
              <a:t> So has your life become miserable because of smoking and how?</a:t>
            </a:r>
          </a:p>
          <a:p>
            <a:pPr>
              <a:lnSpc>
                <a:spcPct val="80000"/>
              </a:lnSpc>
            </a:pPr>
            <a:endParaRPr lang="en-IN" sz="2000" dirty="0" smtClean="0">
              <a:latin typeface="Comic Sans MS" pitchFamily="66" charset="0"/>
            </a:endParaRPr>
          </a:p>
          <a:p>
            <a:pPr>
              <a:lnSpc>
                <a:spcPct val="80000"/>
              </a:lnSpc>
            </a:pPr>
            <a:r>
              <a:rPr lang="en-IN" sz="2000" dirty="0" smtClean="0">
                <a:solidFill>
                  <a:srgbClr val="FFFF00"/>
                </a:solidFill>
                <a:latin typeface="Rockwell Extra Bold" pitchFamily="18" charset="0"/>
              </a:rPr>
              <a:t>Smoker:</a:t>
            </a:r>
            <a:r>
              <a:rPr lang="en-IN" sz="2000" dirty="0" smtClean="0">
                <a:latin typeface="Comic Sans MS" pitchFamily="66" charset="0"/>
              </a:rPr>
              <a:t> Yes smoking is the reason. My health has deteriorated because of smoking, I have developed gum problems, my teeth has lost its shine and has turned yellow in colour, my breath stinks and worst of all people ten to stay away from 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0486" name="Rectangle 6"/>
          <p:cNvSpPr>
            <a:spLocks noGrp="1" noChangeArrowheads="1"/>
          </p:cNvSpPr>
          <p:nvPr>
            <p:ph type="body" idx="1"/>
          </p:nvPr>
        </p:nvSpPr>
        <p:spPr>
          <a:xfrm>
            <a:off x="228600" y="0"/>
            <a:ext cx="8382000" cy="5897563"/>
          </a:xfrm>
        </p:spPr>
        <p:txBody>
          <a:bodyPr/>
          <a:lstStyle/>
          <a:p>
            <a:endParaRPr lang="en-IN" sz="1600" dirty="0" smtClean="0"/>
          </a:p>
          <a:p>
            <a:r>
              <a:rPr lang="en-IN" sz="2000" dirty="0" smtClean="0">
                <a:solidFill>
                  <a:srgbClr val="FFC000"/>
                </a:solidFill>
                <a:latin typeface="Showcard Gothic" pitchFamily="82" charset="0"/>
              </a:rPr>
              <a:t>Simyan:</a:t>
            </a:r>
            <a:r>
              <a:rPr lang="en-IN" sz="2000" dirty="0" smtClean="0">
                <a:solidFill>
                  <a:srgbClr val="FFC000"/>
                </a:solidFill>
                <a:latin typeface="Comic Sans MS" pitchFamily="66" charset="0"/>
              </a:rPr>
              <a:t> </a:t>
            </a:r>
            <a:r>
              <a:rPr lang="en-IN" sz="1800" dirty="0" smtClean="0">
                <a:latin typeface="Comic Sans MS" pitchFamily="66" charset="0"/>
              </a:rPr>
              <a:t>So don’t you think its about time you quit smoking?</a:t>
            </a:r>
            <a:br>
              <a:rPr lang="en-IN" sz="1800" dirty="0" smtClean="0">
                <a:latin typeface="Comic Sans MS" pitchFamily="66" charset="0"/>
              </a:rPr>
            </a:br>
            <a:endParaRPr lang="en-IN" sz="1800" dirty="0" smtClean="0">
              <a:latin typeface="Comic Sans MS" pitchFamily="66" charset="0"/>
            </a:endParaRPr>
          </a:p>
          <a:p>
            <a:r>
              <a:rPr lang="en-IN" sz="2000" dirty="0" smtClean="0">
                <a:solidFill>
                  <a:srgbClr val="FFFF00"/>
                </a:solidFill>
                <a:latin typeface="Rockwell Extra Bold" pitchFamily="18" charset="0"/>
              </a:rPr>
              <a:t>Smoker:</a:t>
            </a:r>
            <a:r>
              <a:rPr lang="en-IN" sz="2000" dirty="0" smtClean="0">
                <a:latin typeface="Comic Sans MS" pitchFamily="66" charset="0"/>
              </a:rPr>
              <a:t> </a:t>
            </a:r>
            <a:r>
              <a:rPr lang="en-IN" sz="1800" dirty="0" smtClean="0">
                <a:latin typeface="Comic Sans MS" pitchFamily="66" charset="0"/>
              </a:rPr>
              <a:t>Yes but how I am addicted to smoking.</a:t>
            </a:r>
            <a:br>
              <a:rPr lang="en-IN" sz="1800" dirty="0" smtClean="0">
                <a:latin typeface="Comic Sans MS" pitchFamily="66" charset="0"/>
              </a:rPr>
            </a:br>
            <a:endParaRPr lang="en-IN" sz="1800" dirty="0" smtClean="0">
              <a:latin typeface="Comic Sans MS" pitchFamily="66" charset="0"/>
            </a:endParaRPr>
          </a:p>
          <a:p>
            <a:r>
              <a:rPr lang="en-IN" sz="2000" dirty="0" smtClean="0">
                <a:solidFill>
                  <a:srgbClr val="FFC000"/>
                </a:solidFill>
                <a:latin typeface="Showcard Gothic" pitchFamily="82" charset="0"/>
              </a:rPr>
              <a:t>Simyan:</a:t>
            </a:r>
            <a:r>
              <a:rPr lang="en-IN" sz="1800" dirty="0" smtClean="0">
                <a:solidFill>
                  <a:srgbClr val="FFC000"/>
                </a:solidFill>
                <a:latin typeface="Showcard Gothic" pitchFamily="82" charset="0"/>
              </a:rPr>
              <a:t> </a:t>
            </a:r>
            <a:r>
              <a:rPr lang="en-IN" sz="1800" dirty="0" smtClean="0">
                <a:latin typeface="Comic Sans MS" pitchFamily="66" charset="0"/>
              </a:rPr>
              <a:t>Did you know that smoking kills 4.9 million people every year worldwide as it causes deadly diseases such as throat cancer lungs cancer?</a:t>
            </a:r>
            <a:br>
              <a:rPr lang="en-IN" sz="1800" dirty="0" smtClean="0">
                <a:latin typeface="Comic Sans MS" pitchFamily="66" charset="0"/>
              </a:rPr>
            </a:br>
            <a:endParaRPr lang="en-IN" sz="1800" dirty="0" smtClean="0">
              <a:latin typeface="Comic Sans MS" pitchFamily="66" charset="0"/>
            </a:endParaRPr>
          </a:p>
          <a:p>
            <a:r>
              <a:rPr lang="en-IN" sz="2000" dirty="0" smtClean="0">
                <a:solidFill>
                  <a:srgbClr val="FFFF00"/>
                </a:solidFill>
                <a:latin typeface="Rockwell Extra Bold" pitchFamily="18" charset="0"/>
              </a:rPr>
              <a:t>Smoker</a:t>
            </a:r>
            <a:r>
              <a:rPr lang="en-IN" sz="2000" dirty="0" smtClean="0">
                <a:solidFill>
                  <a:srgbClr val="FFFF00"/>
                </a:solidFill>
                <a:latin typeface="Rockwell Extra Bold" pitchFamily="18" charset="0"/>
              </a:rPr>
              <a:t>:</a:t>
            </a:r>
            <a:r>
              <a:rPr lang="en-IN" sz="2000" dirty="0" smtClean="0">
                <a:solidFill>
                  <a:srgbClr val="FFFF00"/>
                </a:solidFill>
                <a:latin typeface="Comic Sans MS" pitchFamily="66" charset="0"/>
              </a:rPr>
              <a:t> </a:t>
            </a:r>
            <a:r>
              <a:rPr lang="en-IN" sz="1800" dirty="0" smtClean="0">
                <a:latin typeface="Comic Sans MS" pitchFamily="66" charset="0"/>
              </a:rPr>
              <a:t>Well I was aware of its causes but 4.9 million people die every year! Now I so want to get rid of smoking. Please help me.</a:t>
            </a:r>
            <a:br>
              <a:rPr lang="en-IN" sz="1800" dirty="0" smtClean="0">
                <a:latin typeface="Comic Sans MS" pitchFamily="66" charset="0"/>
              </a:rPr>
            </a:br>
            <a:endParaRPr lang="en-IN" sz="1800" dirty="0" smtClean="0">
              <a:latin typeface="Comic Sans MS" pitchFamily="66" charset="0"/>
            </a:endParaRPr>
          </a:p>
          <a:p>
            <a:r>
              <a:rPr lang="en-IN" sz="2000" dirty="0" smtClean="0">
                <a:solidFill>
                  <a:srgbClr val="FFC000"/>
                </a:solidFill>
                <a:latin typeface="Showcard Gothic" pitchFamily="82" charset="0"/>
              </a:rPr>
              <a:t>Simyan:</a:t>
            </a:r>
            <a:r>
              <a:rPr lang="en-IN" sz="1800" dirty="0" smtClean="0">
                <a:solidFill>
                  <a:srgbClr val="FFC000"/>
                </a:solidFill>
                <a:latin typeface="Comic Sans MS" pitchFamily="66" charset="0"/>
              </a:rPr>
              <a:t> </a:t>
            </a:r>
            <a:r>
              <a:rPr lang="en-IN" sz="1800" dirty="0" smtClean="0">
                <a:latin typeface="Comic Sans MS" pitchFamily="66" charset="0"/>
              </a:rPr>
              <a:t>Sure thing, the first thing you need to do is take a strong initiative of quitting smoking, next you should throw away your cigarette supply and try not to buy anymore of them with the thought it will help you save money, join anti smoking groups and ask your family members and friends to help you. </a:t>
            </a:r>
            <a:br>
              <a:rPr lang="en-IN" sz="1800" dirty="0" smtClean="0">
                <a:latin typeface="Comic Sans MS" pitchFamily="66" charset="0"/>
              </a:rPr>
            </a:br>
            <a:endParaRPr lang="en-IN" sz="1800" dirty="0" smtClean="0">
              <a:latin typeface="Comic Sans MS" pitchFamily="66" charset="0"/>
            </a:endParaRPr>
          </a:p>
          <a:p>
            <a:r>
              <a:rPr lang="en-IN" sz="2000" dirty="0" smtClean="0">
                <a:solidFill>
                  <a:srgbClr val="FFFF00"/>
                </a:solidFill>
                <a:latin typeface="Rockwell Extra Bold" pitchFamily="18" charset="0"/>
              </a:rPr>
              <a:t>Smoker</a:t>
            </a:r>
            <a:r>
              <a:rPr lang="en-IN" sz="2000" dirty="0" smtClean="0">
                <a:solidFill>
                  <a:srgbClr val="FFFF00"/>
                </a:solidFill>
                <a:latin typeface="Rockwell Extra Bold" pitchFamily="18" charset="0"/>
              </a:rPr>
              <a:t>:</a:t>
            </a:r>
            <a:r>
              <a:rPr lang="en-IN" sz="1800" dirty="0" smtClean="0">
                <a:solidFill>
                  <a:srgbClr val="FFFF00"/>
                </a:solidFill>
                <a:latin typeface="Rockwell Extra Bold" pitchFamily="18" charset="0"/>
              </a:rPr>
              <a:t> </a:t>
            </a:r>
            <a:r>
              <a:rPr lang="en-IN" sz="1800" dirty="0" smtClean="0">
                <a:latin typeface="Comic Sans MS" pitchFamily="66" charset="0"/>
              </a:rPr>
              <a:t>Yes you are right these are some useful tips. I will put all my heart in getting rid of the addiction.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4000" dirty="0" smtClean="0">
                <a:solidFill>
                  <a:schemeClr val="accent3"/>
                </a:solidFill>
                <a:latin typeface="Snap ITC" pitchFamily="82" charset="0"/>
              </a:rPr>
              <a:t>HOW SMOKING AFFECTS THE SOCIEY??</a:t>
            </a:r>
            <a:endParaRPr lang="en-US" sz="4000" dirty="0">
              <a:solidFill>
                <a:schemeClr val="accent3"/>
              </a:solidFill>
              <a:latin typeface="Snap ITC" pitchFamily="82" charset="0"/>
            </a:endParaRPr>
          </a:p>
        </p:txBody>
      </p:sp>
      <p:sp>
        <p:nvSpPr>
          <p:cNvPr id="3" name="Content Placeholder 2"/>
          <p:cNvSpPr>
            <a:spLocks noGrp="1"/>
          </p:cNvSpPr>
          <p:nvPr>
            <p:ph idx="1"/>
          </p:nvPr>
        </p:nvSpPr>
        <p:spPr>
          <a:xfrm>
            <a:off x="0" y="1447800"/>
            <a:ext cx="9144000" cy="5135563"/>
          </a:xfrm>
        </p:spPr>
        <p:txBody>
          <a:bodyPr/>
          <a:lstStyle/>
          <a:p>
            <a:pPr>
              <a:buNone/>
            </a:pPr>
            <a:r>
              <a:rPr lang="en-US" sz="1600" dirty="0" smtClean="0">
                <a:solidFill>
                  <a:srgbClr val="FFFF00"/>
                </a:solidFill>
              </a:rPr>
              <a:t>      </a:t>
            </a:r>
            <a:r>
              <a:rPr lang="en-US" sz="1600" dirty="0" smtClean="0">
                <a:solidFill>
                  <a:srgbClr val="FFFF00"/>
                </a:solidFill>
                <a:latin typeface="Arial Black" pitchFamily="34" charset="0"/>
                <a:cs typeface="Aharoni" pitchFamily="2" charset="-79"/>
              </a:rPr>
              <a:t>Studies have shown that men are more likely to smoke than women. Twenty four percent of men in the US smoke, approximately 26 million men. Women make up eighteen percent of smoking adults, 21 million women. </a:t>
            </a:r>
          </a:p>
          <a:p>
            <a:pPr>
              <a:buBlip>
                <a:blip r:embed="rId3"/>
              </a:buBlip>
            </a:pPr>
            <a:r>
              <a:rPr lang="en-US" sz="2000" b="1" dirty="0" smtClean="0">
                <a:solidFill>
                  <a:srgbClr val="FF0000"/>
                </a:solidFill>
              </a:rPr>
              <a:t>If current tobacco use patterns persist, an estimated 6.4 million children will die prematurely from a smoking-related disease.</a:t>
            </a:r>
          </a:p>
          <a:p>
            <a:pPr>
              <a:buBlip>
                <a:blip r:embed="rId3"/>
              </a:buBlip>
            </a:pPr>
            <a:r>
              <a:rPr lang="en-US" sz="2000" b="1" dirty="0" smtClean="0">
                <a:solidFill>
                  <a:srgbClr val="FF0000"/>
                </a:solidFill>
              </a:rPr>
              <a:t>Each day, nearly 6,000 children under 18 years of age start smoking; of these, nearly 2,000 will become regular smokers. That is almost 800,000 annually.</a:t>
            </a:r>
          </a:p>
          <a:p>
            <a:pPr>
              <a:buBlip>
                <a:blip r:embed="rId3"/>
              </a:buBlip>
            </a:pPr>
            <a:r>
              <a:rPr lang="en-US" sz="2000" b="1" dirty="0" smtClean="0">
                <a:solidFill>
                  <a:srgbClr val="FF0000"/>
                </a:solidFill>
              </a:rPr>
              <a:t>The poor are more likely to smoke than the wealthy. </a:t>
            </a:r>
          </a:p>
          <a:p>
            <a:pPr>
              <a:buBlip>
                <a:blip r:embed="rId3"/>
              </a:buBlip>
            </a:pPr>
            <a:r>
              <a:rPr lang="en-US" sz="2000" b="1" dirty="0" smtClean="0">
                <a:solidFill>
                  <a:srgbClr val="FF0000"/>
                </a:solidFill>
              </a:rPr>
              <a:t>People of developing countries are more likely to smoke than those of developed countries. </a:t>
            </a:r>
          </a:p>
          <a:p>
            <a:pPr>
              <a:buBlip>
                <a:blip r:embed="rId3"/>
              </a:buBlip>
            </a:pPr>
            <a:r>
              <a:rPr lang="en-US" sz="2000" b="1" dirty="0" smtClean="0">
                <a:solidFill>
                  <a:srgbClr val="FF0000"/>
                </a:solidFill>
              </a:rPr>
              <a:t>The total economic costs (direct medical costs and lost productivity) associated with cigarette smoking are estimated at $10.47 per pack of cigarettes sold in the United States.</a:t>
            </a:r>
            <a:endParaRPr lang="en-US" sz="2000" b="1" dirty="0">
              <a:solidFill>
                <a:srgbClr val="FF0000"/>
              </a:solidFill>
            </a:endParaRPr>
          </a:p>
        </p:txBody>
      </p:sp>
      <p:pic>
        <p:nvPicPr>
          <p:cNvPr id="25602" name="Picture 2" descr="D:\impact-of-smoking.jpg"/>
          <p:cNvPicPr>
            <a:picLocks noChangeAspect="1" noChangeArrowheads="1"/>
          </p:cNvPicPr>
          <p:nvPr/>
        </p:nvPicPr>
        <p:blipFill>
          <a:blip r:embed="rId4"/>
          <a:srcRect/>
          <a:stretch>
            <a:fillRect/>
          </a:stretch>
        </p:blipFill>
        <p:spPr bwMode="auto">
          <a:xfrm>
            <a:off x="5181600" y="5626101"/>
            <a:ext cx="3962400" cy="1231900"/>
          </a:xfrm>
          <a:prstGeom prst="rect">
            <a:avLst/>
          </a:prstGeom>
          <a:noFill/>
        </p:spPr>
      </p:pic>
    </p:spTree>
  </p:cSld>
  <p:clrMapOvr>
    <a:masterClrMapping/>
  </p:clrMapOvr>
</p:sld>
</file>

<file path=ppt/theme/theme1.xml><?xml version="1.0" encoding="utf-8"?>
<a:theme xmlns:a="http://schemas.openxmlformats.org/drawingml/2006/main" name="CIGARRATE SMOKING AND I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CIGARRATE SMOKING AND IT</Template>
  <TotalTime>110</TotalTime>
  <Words>801</Words>
  <Application>Microsoft Office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Snap ITC</vt:lpstr>
      <vt:lpstr>Comic Sans MS</vt:lpstr>
      <vt:lpstr>CIGARRATE SMOKING AND IT</vt:lpstr>
      <vt:lpstr> SMOKING AND IT’S EFFECTS!</vt:lpstr>
      <vt:lpstr>What is smoking?</vt:lpstr>
      <vt:lpstr>CAUSES OF SMOKING</vt:lpstr>
      <vt:lpstr>How is smoking Dangerous?</vt:lpstr>
      <vt:lpstr>Is smoking cool?</vt:lpstr>
      <vt:lpstr>Slide 6</vt:lpstr>
      <vt:lpstr>An Interview with Smoker</vt:lpstr>
      <vt:lpstr>Slide 8</vt:lpstr>
      <vt:lpstr>HOW SMOKING AFFECTS THE SOCIEY??</vt:lpstr>
      <vt:lpstr>Slide 10</vt:lpstr>
      <vt:lpstr>CAN YOU HELP SOMEONE STOP??</vt:lpstr>
      <vt:lpstr>WAYS TO STOP SMOKING</vt:lpstr>
      <vt:lpstr>         SOLUTION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SMOKING AND IT’S EFFECTS!</dc:title>
  <dc:creator>intel</dc:creator>
  <cp:lastModifiedBy>intel</cp:lastModifiedBy>
  <cp:revision>12</cp:revision>
  <dcterms:created xsi:type="dcterms:W3CDTF">2011-08-28T11:48:48Z</dcterms:created>
  <dcterms:modified xsi:type="dcterms:W3CDTF">2011-08-28T13:39:27Z</dcterms:modified>
</cp:coreProperties>
</file>